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BBE0F3-E8C9-44A2-8B0A-FFC51409C72A}" v="13" dt="2025-04-29T23:45:38.2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9" autoAdjust="0"/>
    <p:restoredTop sz="94660"/>
  </p:normalViewPr>
  <p:slideViewPr>
    <p:cSldViewPr snapToGrid="0">
      <p:cViewPr>
        <p:scale>
          <a:sx n="82" d="100"/>
          <a:sy n="82" d="100"/>
        </p:scale>
        <p:origin x="345" y="3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97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29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860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7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0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5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0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1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724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A031A93C-8A7B-44AF-A0BC-E423A269C0FF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FFD6C4E-36CF-466B-8022-57DA64DF9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713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7295B7-EE49-31DA-24D7-758EAA94D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320040"/>
            <a:ext cx="6692827" cy="3892669"/>
          </a:xfrm>
        </p:spPr>
        <p:txBody>
          <a:bodyPr>
            <a:normAutofit/>
          </a:bodyPr>
          <a:lstStyle/>
          <a:p>
            <a:pPr algn="l"/>
            <a:br>
              <a:rPr lang="en-US" sz="4600" b="1" i="1"/>
            </a:br>
            <a:br>
              <a:rPr lang="en-US" sz="4600" b="1" i="1"/>
            </a:br>
            <a:r>
              <a:rPr lang="en-US" sz="4600" b="1" i="1"/>
              <a:t>Embassy </a:t>
            </a:r>
            <a:br>
              <a:rPr lang="en-US" sz="4600" b="1" i="1"/>
            </a:br>
            <a:r>
              <a:rPr lang="en-US" sz="4600" b="1" i="1"/>
              <a:t>Recommends:</a:t>
            </a:r>
            <a:br>
              <a:rPr lang="en-US" sz="4600" b="1" i="1"/>
            </a:br>
            <a:br>
              <a:rPr lang="en-US" sz="4600" b="1" i="1"/>
            </a:br>
            <a:r>
              <a:rPr lang="en-US" sz="4600" b="1" i="1"/>
              <a:t>Flowering Shrubs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B50034-87B7-C665-E373-581846E46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31161"/>
            <a:ext cx="6692827" cy="1569486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Flower">
            <a:extLst>
              <a:ext uri="{FF2B5EF4-FFF2-40B4-BE49-F238E27FC236}">
                <a16:creationId xmlns:a16="http://schemas.microsoft.com/office/drawing/2014/main" id="{52271494-0D7D-30FE-571F-1E2634904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1544" y="1267079"/>
            <a:ext cx="4087368" cy="40873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4CC4-E994-1481-EBCE-6E9DE3962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84" y="5935057"/>
            <a:ext cx="175580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6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65C718-A4A0-C23D-ACE0-39298A9E3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DCE74C-9CF0-8D76-0CC1-DD6195D98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b="1"/>
              <a:t>Forsythia</a:t>
            </a:r>
          </a:p>
        </p:txBody>
      </p:sp>
      <p:sp>
        <p:nvSpPr>
          <p:cNvPr id="2053" name="Oval 205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C880D66-AAAE-60CD-FA41-8CB72401001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1" r="-2" b="-2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5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2B6924-57CA-D3FF-C0F8-09031A005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57715" y="2990818"/>
            <a:ext cx="4195673" cy="2913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Native: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  East Asia; Europe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Zones: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   5 to 8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Bloom: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  March to April 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Color: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     Yellow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Height: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  3 to 10 ft. (by cultivar)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Habit: 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Arching to spreading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Light:  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Full sun to med. shade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Water: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Medium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Soil:     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Average to clay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Fall:     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Yellow-green to purple</a:t>
            </a:r>
          </a:p>
          <a:p>
            <a:endParaRPr lang="en-US" sz="11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060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6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green and grey text on a black background&#10;&#10;AI-generated content may be incorrect.">
            <a:extLst>
              <a:ext uri="{FF2B5EF4-FFF2-40B4-BE49-F238E27FC236}">
                <a16:creationId xmlns:a16="http://schemas.microsoft.com/office/drawing/2014/main" id="{A1D17758-681B-9BE2-F82D-2E4D4D4A8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42" y="6080441"/>
            <a:ext cx="1759090" cy="46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893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D7DF-B65B-BF3D-5640-3045039DB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Fothergilla  </a:t>
            </a:r>
            <a:r>
              <a:rPr lang="en-US" i="1" dirty="0" err="1"/>
              <a:t>Fothergilla</a:t>
            </a:r>
            <a:r>
              <a:rPr lang="en-US" i="1" dirty="0"/>
              <a:t> </a:t>
            </a:r>
            <a:r>
              <a:rPr lang="en-US" i="1" dirty="0" err="1"/>
              <a:t>gardenii</a:t>
            </a:r>
            <a:endParaRPr lang="en-US" sz="6600" b="1" dirty="0"/>
          </a:p>
        </p:txBody>
      </p:sp>
      <p:pic>
        <p:nvPicPr>
          <p:cNvPr id="7" name="Content Placeholder 6" descr="A building with a large building&#10;&#10;AI-generated content may be incorrect.">
            <a:extLst>
              <a:ext uri="{FF2B5EF4-FFF2-40B4-BE49-F238E27FC236}">
                <a16:creationId xmlns:a16="http://schemas.microsoft.com/office/drawing/2014/main" id="{14D17E89-A2F6-56EE-9CFE-B11A6E325BE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214834"/>
            <a:ext cx="5181600" cy="344151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192C71-DF5C-5BFC-BA13-21D5568C7D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Native:   </a:t>
            </a:r>
            <a:r>
              <a:rPr lang="en-US" sz="2400" dirty="0"/>
              <a:t>Southeastern United States</a:t>
            </a:r>
          </a:p>
          <a:p>
            <a:r>
              <a:rPr lang="en-US" b="1" dirty="0"/>
              <a:t>Zones:    </a:t>
            </a:r>
            <a:r>
              <a:rPr lang="en-US" dirty="0"/>
              <a:t>5 to 8</a:t>
            </a:r>
          </a:p>
          <a:p>
            <a:r>
              <a:rPr lang="en-US" b="1" dirty="0"/>
              <a:t>Bloom:   </a:t>
            </a:r>
            <a:r>
              <a:rPr lang="en-US" dirty="0"/>
              <a:t>April to May</a:t>
            </a:r>
          </a:p>
          <a:p>
            <a:r>
              <a:rPr lang="en-US" b="1" dirty="0"/>
              <a:t>Color:     </a:t>
            </a:r>
            <a:r>
              <a:rPr lang="en-US" sz="2200" dirty="0"/>
              <a:t>White, fragrant, bottlebrush 			shaped</a:t>
            </a:r>
          </a:p>
          <a:p>
            <a:r>
              <a:rPr lang="en-US" b="1" dirty="0"/>
              <a:t>Height:    </a:t>
            </a:r>
            <a:r>
              <a:rPr lang="en-US" dirty="0"/>
              <a:t>1.5 to 3 ft.</a:t>
            </a:r>
          </a:p>
          <a:p>
            <a:r>
              <a:rPr lang="en-US" b="1" dirty="0"/>
              <a:t>Habit:      </a:t>
            </a:r>
            <a:r>
              <a:rPr lang="en-US" dirty="0"/>
              <a:t>Compact, mounded</a:t>
            </a:r>
          </a:p>
          <a:p>
            <a:r>
              <a:rPr lang="en-US" b="1" dirty="0"/>
              <a:t>Light:        </a:t>
            </a:r>
            <a:r>
              <a:rPr lang="en-US" dirty="0"/>
              <a:t>Full sun to med. shade</a:t>
            </a:r>
          </a:p>
          <a:p>
            <a:r>
              <a:rPr lang="en-US" b="1" dirty="0"/>
              <a:t>Water:      </a:t>
            </a:r>
            <a:r>
              <a:rPr lang="en-US" dirty="0"/>
              <a:t>Medium</a:t>
            </a:r>
          </a:p>
          <a:p>
            <a:r>
              <a:rPr lang="en-US" b="1" dirty="0"/>
              <a:t>Soil:           </a:t>
            </a:r>
            <a:r>
              <a:rPr lang="en-US" dirty="0"/>
              <a:t>Moist</a:t>
            </a:r>
          </a:p>
          <a:p>
            <a:r>
              <a:rPr lang="en-US" b="1" dirty="0"/>
              <a:t>Fall</a:t>
            </a:r>
            <a:r>
              <a:rPr lang="en-US" sz="2400" b="1" dirty="0"/>
              <a:t>:            </a:t>
            </a:r>
            <a:r>
              <a:rPr lang="en-US" sz="2400" dirty="0"/>
              <a:t>Red, orange and yellow foliage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23CC10-880D-B2DA-1FCB-5585D412D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48" y="6080232"/>
            <a:ext cx="1755800" cy="4633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625538-6284-ADC0-CCF2-EA839E745BCC}"/>
              </a:ext>
            </a:extLst>
          </p:cNvPr>
          <p:cNvSpPr txBox="1"/>
          <p:nvPr/>
        </p:nvSpPr>
        <p:spPr>
          <a:xfrm>
            <a:off x="2331587" y="5656344"/>
            <a:ext cx="34428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Benedictine College photo by Sandy </a:t>
            </a:r>
            <a:r>
              <a:rPr lang="en-US" sz="1100" dirty="0" err="1"/>
              <a:t>DeFoe</a:t>
            </a:r>
            <a:r>
              <a:rPr lang="en-US" sz="1100" dirty="0"/>
              <a:t>, Embassy</a:t>
            </a:r>
          </a:p>
        </p:txBody>
      </p:sp>
    </p:spTree>
    <p:extLst>
      <p:ext uri="{BB962C8B-B14F-4D97-AF65-F5344CB8AC3E}">
        <p14:creationId xmlns:p14="http://schemas.microsoft.com/office/powerpoint/2010/main" val="3321646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0A72B-1F47-56EB-45CA-A072DF89A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A63D8-3C62-2F51-3C28-E1E75D531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Deutzia    </a:t>
            </a:r>
            <a:r>
              <a:rPr lang="en-US" i="1" dirty="0" err="1"/>
              <a:t>Deutzia</a:t>
            </a:r>
            <a:r>
              <a:rPr lang="en-US" i="1" dirty="0"/>
              <a:t> </a:t>
            </a:r>
            <a:r>
              <a:rPr lang="en-US" i="1" dirty="0" err="1"/>
              <a:t>gracilis</a:t>
            </a:r>
            <a:r>
              <a:rPr lang="en-US" i="1" dirty="0"/>
              <a:t> </a:t>
            </a:r>
            <a:endParaRPr lang="en-US" b="1" i="1" dirty="0"/>
          </a:p>
        </p:txBody>
      </p:sp>
      <p:pic>
        <p:nvPicPr>
          <p:cNvPr id="12" name="Content Placeholder 11" descr="A garden with trees and plants&#10;&#10;AI-generated content may be incorrect.">
            <a:extLst>
              <a:ext uri="{FF2B5EF4-FFF2-40B4-BE49-F238E27FC236}">
                <a16:creationId xmlns:a16="http://schemas.microsoft.com/office/drawing/2014/main" id="{D915E6CC-C9F3-016D-3903-E81F1E093D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707" y="1825625"/>
            <a:ext cx="4796493" cy="400129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192672-9B32-D946-6DE4-1A9A3004AD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Native:   </a:t>
            </a:r>
            <a:r>
              <a:rPr lang="en-US" dirty="0"/>
              <a:t>Japan</a:t>
            </a:r>
          </a:p>
          <a:p>
            <a:r>
              <a:rPr lang="en-US" b="1" dirty="0"/>
              <a:t>Zones:    </a:t>
            </a:r>
            <a:r>
              <a:rPr lang="en-US" dirty="0"/>
              <a:t>5 to 8</a:t>
            </a:r>
          </a:p>
          <a:p>
            <a:r>
              <a:rPr lang="en-US" b="1" dirty="0"/>
              <a:t>Bloom:   </a:t>
            </a:r>
            <a:r>
              <a:rPr lang="en-US" dirty="0"/>
              <a:t>April to May</a:t>
            </a:r>
          </a:p>
          <a:p>
            <a:r>
              <a:rPr lang="en-US" b="1" dirty="0"/>
              <a:t>Color:     </a:t>
            </a:r>
            <a:r>
              <a:rPr lang="en-US" sz="1900" dirty="0"/>
              <a:t>White, fragrant star-shaped      			clusters</a:t>
            </a:r>
          </a:p>
          <a:p>
            <a:r>
              <a:rPr lang="en-US" b="1" dirty="0"/>
              <a:t>Height:    </a:t>
            </a:r>
            <a:r>
              <a:rPr lang="en-US" dirty="0"/>
              <a:t>2 to 5 ft.</a:t>
            </a:r>
          </a:p>
          <a:p>
            <a:r>
              <a:rPr lang="en-US" b="1" dirty="0"/>
              <a:t>Light:        </a:t>
            </a:r>
            <a:r>
              <a:rPr lang="en-US" dirty="0"/>
              <a:t>Full sun to part shade</a:t>
            </a:r>
          </a:p>
          <a:p>
            <a:r>
              <a:rPr lang="en-US" b="1" dirty="0"/>
              <a:t>Habit:       </a:t>
            </a:r>
            <a:r>
              <a:rPr lang="en-US" dirty="0"/>
              <a:t>Dense, rounded</a:t>
            </a:r>
          </a:p>
          <a:p>
            <a:r>
              <a:rPr lang="en-US" b="1" dirty="0"/>
              <a:t>Water:      </a:t>
            </a:r>
            <a:r>
              <a:rPr lang="en-US" dirty="0"/>
              <a:t>Medium</a:t>
            </a:r>
          </a:p>
          <a:p>
            <a:r>
              <a:rPr lang="en-US" b="1" dirty="0"/>
              <a:t>Soil:           </a:t>
            </a:r>
            <a:r>
              <a:rPr lang="en-US" dirty="0"/>
              <a:t>Average, well-drained</a:t>
            </a:r>
          </a:p>
          <a:p>
            <a:r>
              <a:rPr lang="en-US" b="1" dirty="0"/>
              <a:t>Fall:           </a:t>
            </a:r>
            <a:r>
              <a:rPr lang="en-US" sz="2200" dirty="0"/>
              <a:t>Stays green until leaves drop</a:t>
            </a:r>
          </a:p>
          <a:p>
            <a:endParaRPr lang="en-US" dirty="0"/>
          </a:p>
        </p:txBody>
      </p:sp>
      <p:pic>
        <p:nvPicPr>
          <p:cNvPr id="8" name="Content Placeholder 4" descr="A green and grey text on a black background&#10;&#10;AI-generated content may be incorrect.">
            <a:extLst>
              <a:ext uri="{FF2B5EF4-FFF2-40B4-BE49-F238E27FC236}">
                <a16:creationId xmlns:a16="http://schemas.microsoft.com/office/drawing/2014/main" id="{A85A9DBA-1119-4552-F2A4-31701D0E6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18" y="6133991"/>
            <a:ext cx="1759090" cy="4629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8F6C44-FFD8-23A2-AEF6-610CD5F95877}"/>
              </a:ext>
            </a:extLst>
          </p:cNvPr>
          <p:cNvSpPr txBox="1"/>
          <p:nvPr/>
        </p:nvSpPr>
        <p:spPr>
          <a:xfrm>
            <a:off x="2489961" y="5826917"/>
            <a:ext cx="60969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Briarcliff Residence photo by Sandy </a:t>
            </a:r>
            <a:r>
              <a:rPr lang="en-US" sz="1100" dirty="0" err="1"/>
              <a:t>DeFoe</a:t>
            </a:r>
            <a:r>
              <a:rPr lang="en-US" sz="1100" dirty="0"/>
              <a:t>, Embassy</a:t>
            </a:r>
          </a:p>
        </p:txBody>
      </p:sp>
    </p:spTree>
    <p:extLst>
      <p:ext uri="{BB962C8B-B14F-4D97-AF65-F5344CB8AC3E}">
        <p14:creationId xmlns:p14="http://schemas.microsoft.com/office/powerpoint/2010/main" val="2476546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B4B30-C114-E056-F628-56880D820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09665-8A35-D878-3176-2D10D52C2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Ninebark </a:t>
            </a:r>
            <a:r>
              <a:rPr lang="en-US" dirty="0"/>
              <a:t> </a:t>
            </a:r>
            <a:r>
              <a:rPr lang="en-US" i="1" dirty="0" err="1"/>
              <a:t>Physocarpus</a:t>
            </a:r>
            <a:r>
              <a:rPr lang="en-US" i="1" dirty="0"/>
              <a:t> </a:t>
            </a:r>
            <a:r>
              <a:rPr lang="en-US" i="1" dirty="0" err="1"/>
              <a:t>opulifolius</a:t>
            </a:r>
            <a:endParaRPr lang="en-US" i="1" dirty="0"/>
          </a:p>
        </p:txBody>
      </p:sp>
      <p:pic>
        <p:nvPicPr>
          <p:cNvPr id="10" name="Content Placeholder 9" descr="A brick building with a few windows&#10;&#10;AI-generated content may be incorrect.">
            <a:extLst>
              <a:ext uri="{FF2B5EF4-FFF2-40B4-BE49-F238E27FC236}">
                <a16:creationId xmlns:a16="http://schemas.microsoft.com/office/drawing/2014/main" id="{4E6B059B-E8A8-CE9C-3867-385FF7BC09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934204"/>
            <a:ext cx="5181600" cy="3441510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362B152-1F10-5758-421F-E281C134A2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Native:   </a:t>
            </a:r>
            <a:r>
              <a:rPr lang="en-US" sz="1900" dirty="0"/>
              <a:t>Central and eastern United States</a:t>
            </a:r>
          </a:p>
          <a:p>
            <a:r>
              <a:rPr lang="en-US" b="1" dirty="0"/>
              <a:t>Zones:    </a:t>
            </a:r>
            <a:r>
              <a:rPr lang="en-US" dirty="0"/>
              <a:t>2 to 8</a:t>
            </a:r>
          </a:p>
          <a:p>
            <a:r>
              <a:rPr lang="en-US" b="1" dirty="0"/>
              <a:t>Bloom:   </a:t>
            </a:r>
            <a:r>
              <a:rPr lang="en-US" dirty="0"/>
              <a:t>May to June</a:t>
            </a:r>
          </a:p>
          <a:p>
            <a:r>
              <a:rPr lang="en-US" b="1" dirty="0"/>
              <a:t>Color:      </a:t>
            </a:r>
            <a:r>
              <a:rPr lang="en-US" dirty="0"/>
              <a:t>White or pink</a:t>
            </a:r>
          </a:p>
          <a:p>
            <a:r>
              <a:rPr lang="en-US" b="1" dirty="0"/>
              <a:t>Height:    </a:t>
            </a:r>
            <a:r>
              <a:rPr lang="en-US" dirty="0"/>
              <a:t>5 to 8 ft.</a:t>
            </a:r>
          </a:p>
          <a:p>
            <a:r>
              <a:rPr lang="en-US" b="1" dirty="0"/>
              <a:t>Light:        </a:t>
            </a:r>
            <a:r>
              <a:rPr lang="en-US" dirty="0"/>
              <a:t>Full sun to part shade</a:t>
            </a:r>
          </a:p>
          <a:p>
            <a:r>
              <a:rPr lang="en-US" b="1" dirty="0"/>
              <a:t>Habit:       </a:t>
            </a:r>
            <a:r>
              <a:rPr lang="en-US" dirty="0"/>
              <a:t>Upright, spreading</a:t>
            </a:r>
          </a:p>
          <a:p>
            <a:r>
              <a:rPr lang="en-US" b="1" dirty="0"/>
              <a:t>Water:      </a:t>
            </a:r>
            <a:r>
              <a:rPr lang="en-US" dirty="0"/>
              <a:t>Dry to medium</a:t>
            </a:r>
          </a:p>
          <a:p>
            <a:r>
              <a:rPr lang="en-US" b="1" dirty="0"/>
              <a:t>Soil</a:t>
            </a:r>
            <a:r>
              <a:rPr lang="en-US" sz="2200" b="1" dirty="0"/>
              <a:t>:              </a:t>
            </a:r>
            <a:r>
              <a:rPr lang="en-US" sz="2200" dirty="0"/>
              <a:t>Dry to medium, well-drained</a:t>
            </a:r>
          </a:p>
          <a:p>
            <a:r>
              <a:rPr lang="en-US" b="1" dirty="0"/>
              <a:t>Fall:           </a:t>
            </a:r>
            <a:r>
              <a:rPr lang="en-US" sz="1900" dirty="0"/>
              <a:t>Peeling bark reveals reddish-  			brown inner bark</a:t>
            </a:r>
          </a:p>
          <a:p>
            <a:endParaRPr lang="en-US" dirty="0"/>
          </a:p>
        </p:txBody>
      </p:sp>
      <p:pic>
        <p:nvPicPr>
          <p:cNvPr id="8" name="Content Placeholder 4" descr="A green and grey text on a black background&#10;&#10;AI-generated content may be incorrect.">
            <a:extLst>
              <a:ext uri="{FF2B5EF4-FFF2-40B4-BE49-F238E27FC236}">
                <a16:creationId xmlns:a16="http://schemas.microsoft.com/office/drawing/2014/main" id="{39ABE3CD-2571-E76F-698F-1AE91B6BB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20" y="6080441"/>
            <a:ext cx="1759090" cy="46291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F10FEB9-CAB2-50E6-7DAB-AE005556550C}"/>
              </a:ext>
            </a:extLst>
          </p:cNvPr>
          <p:cNvSpPr txBox="1"/>
          <p:nvPr/>
        </p:nvSpPr>
        <p:spPr>
          <a:xfrm>
            <a:off x="1935345" y="5379846"/>
            <a:ext cx="60969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Benedictine College photo by Sandy </a:t>
            </a:r>
            <a:r>
              <a:rPr lang="en-US" sz="1100" dirty="0" err="1"/>
              <a:t>DeFoe</a:t>
            </a:r>
            <a:r>
              <a:rPr lang="en-US" sz="1100" dirty="0"/>
              <a:t>, Embassy</a:t>
            </a:r>
          </a:p>
        </p:txBody>
      </p:sp>
    </p:spTree>
    <p:extLst>
      <p:ext uri="{BB962C8B-B14F-4D97-AF65-F5344CB8AC3E}">
        <p14:creationId xmlns:p14="http://schemas.microsoft.com/office/powerpoint/2010/main" val="3441395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44B1C5-AD9C-355F-D7F8-ABC299F85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02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E8B17E0-D3D5-375F-19ED-784B39FE80A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Rectangle 10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F3D051-C26E-0BA0-40D8-7C65DCBA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Virginia Sweetspire  </a:t>
            </a:r>
            <a:r>
              <a:rPr lang="en-US" sz="4000" i="1"/>
              <a:t>Itea virginica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78748B-C166-26CE-C55F-DDF49ADC3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 b="1"/>
              <a:t>Native:   </a:t>
            </a:r>
            <a:r>
              <a:rPr lang="en-US" sz="1700"/>
              <a:t>Eastern North America</a:t>
            </a:r>
          </a:p>
          <a:p>
            <a:r>
              <a:rPr lang="en-US" sz="1700" b="1"/>
              <a:t>Zones:    </a:t>
            </a:r>
            <a:r>
              <a:rPr lang="en-US" sz="1700"/>
              <a:t>5 to 9</a:t>
            </a:r>
          </a:p>
          <a:p>
            <a:r>
              <a:rPr lang="en-US" sz="1700" b="1"/>
              <a:t>Bloom:    </a:t>
            </a:r>
            <a:r>
              <a:rPr lang="en-US" sz="1700"/>
              <a:t>June to July</a:t>
            </a:r>
          </a:p>
          <a:p>
            <a:r>
              <a:rPr lang="en-US" sz="1700" b="1"/>
              <a:t>Color:      </a:t>
            </a:r>
            <a:r>
              <a:rPr lang="en-US" sz="1700"/>
              <a:t>White, fragrant</a:t>
            </a:r>
          </a:p>
          <a:p>
            <a:r>
              <a:rPr lang="en-US" sz="1700" b="1"/>
              <a:t>Height:    </a:t>
            </a:r>
            <a:r>
              <a:rPr lang="en-US" sz="1700"/>
              <a:t>3 to 5 ft.</a:t>
            </a:r>
          </a:p>
          <a:p>
            <a:r>
              <a:rPr lang="en-US" sz="1700" b="1"/>
              <a:t>Light:        </a:t>
            </a:r>
            <a:r>
              <a:rPr lang="en-US" sz="1700"/>
              <a:t>Full sun to part shade</a:t>
            </a:r>
          </a:p>
          <a:p>
            <a:r>
              <a:rPr lang="en-US" sz="1700" b="1"/>
              <a:t>Habit:       </a:t>
            </a:r>
            <a:r>
              <a:rPr lang="en-US" sz="1700"/>
              <a:t>Arching, rounded</a:t>
            </a:r>
          </a:p>
          <a:p>
            <a:r>
              <a:rPr lang="en-US" sz="1700" b="1"/>
              <a:t>Water:      </a:t>
            </a:r>
            <a:r>
              <a:rPr lang="en-US" sz="1700"/>
              <a:t>Medium to wet</a:t>
            </a:r>
          </a:p>
          <a:p>
            <a:r>
              <a:rPr lang="en-US" sz="1700" b="1"/>
              <a:t>Soil:           </a:t>
            </a:r>
            <a:r>
              <a:rPr lang="en-US" sz="1700"/>
              <a:t>Average, well-drained</a:t>
            </a:r>
          </a:p>
          <a:p>
            <a:r>
              <a:rPr lang="en-US" sz="1700" b="1"/>
              <a:t>Fall:           </a:t>
            </a:r>
            <a:r>
              <a:rPr lang="en-US" sz="1700"/>
              <a:t>Red, orange and gold</a:t>
            </a:r>
          </a:p>
          <a:p>
            <a:endParaRPr lang="en-US" sz="1700"/>
          </a:p>
        </p:txBody>
      </p:sp>
      <p:pic>
        <p:nvPicPr>
          <p:cNvPr id="5" name="Content Placeholder 4" descr="A green and grey text on a black background&#10;&#10;AI-generated content may be incorrect.">
            <a:extLst>
              <a:ext uri="{FF2B5EF4-FFF2-40B4-BE49-F238E27FC236}">
                <a16:creationId xmlns:a16="http://schemas.microsoft.com/office/drawing/2014/main" id="{5CE23FEA-E28D-EC24-2B8C-0E5C39000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20" y="6080441"/>
            <a:ext cx="1759090" cy="46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991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EA99F3-EA38-35A0-CE39-10AF08520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4934DC-4E7A-FD8A-2218-724596AC8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b="1"/>
              <a:t>Rose of Sharon  </a:t>
            </a:r>
            <a:r>
              <a:rPr lang="en-US" sz="4300" i="1"/>
              <a:t>Hibiscus syriacus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bush with purple flowers&#10;&#10;AI-generated content may be incorrect.">
            <a:extLst>
              <a:ext uri="{FF2B5EF4-FFF2-40B4-BE49-F238E27FC236}">
                <a16:creationId xmlns:a16="http://schemas.microsoft.com/office/drawing/2014/main" id="{92F58A2F-480F-4049-4352-0B7C84D5A0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0" r="24551" b="1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1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6ED861-CF74-28C6-4125-D7FDF1EB5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57715" y="2990818"/>
            <a:ext cx="4195673" cy="2913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Native: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China and India</a:t>
            </a:r>
          </a:p>
          <a:p>
            <a:r>
              <a:rPr lang="en-US" sz="1100" b="1" i="1">
                <a:solidFill>
                  <a:schemeClr val="tx1">
                    <a:alpha val="80000"/>
                  </a:schemeClr>
                </a:solidFill>
              </a:rPr>
              <a:t>Zones: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5 to 8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Bloom: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July to October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Color: 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Pinks, reds, whites, showy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Height: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5 to 8 ft.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Light:   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Full sun to part shade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Habit:  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Upright, vase-shaped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Water: 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Medium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Soil:      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Moist, rich</a:t>
            </a:r>
          </a:p>
          <a:p>
            <a:r>
              <a:rPr lang="en-US" sz="1100" b="1">
                <a:solidFill>
                  <a:schemeClr val="tx1">
                    <a:alpha val="80000"/>
                  </a:schemeClr>
                </a:solidFill>
              </a:rPr>
              <a:t>Fall:           </a:t>
            </a: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Remains green until leaves turn 		brown and falls</a:t>
            </a:r>
          </a:p>
          <a:p>
            <a:endParaRPr lang="en-US" sz="11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7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4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green and grey text on a black background&#10;&#10;AI-generated content may be incorrect.">
            <a:extLst>
              <a:ext uri="{FF2B5EF4-FFF2-40B4-BE49-F238E27FC236}">
                <a16:creationId xmlns:a16="http://schemas.microsoft.com/office/drawing/2014/main" id="{682E5021-CAD0-574E-6B43-437D442813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4" y="6080441"/>
            <a:ext cx="1759090" cy="46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12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2813</TotalTime>
  <Words>410</Words>
  <Application>Microsoft Office PowerPoint</Application>
  <PresentationFormat>Widescreen</PresentationFormat>
  <Paragraphs>70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  Embassy  Recommends:  Flowering Shrubs</vt:lpstr>
      <vt:lpstr>Forsythia</vt:lpstr>
      <vt:lpstr>Fothergilla  Fothergilla gardenii</vt:lpstr>
      <vt:lpstr>Deutzia    Deutzia gracilis </vt:lpstr>
      <vt:lpstr>Ninebark  Physocarpus opulifolius</vt:lpstr>
      <vt:lpstr>Virginia Sweetspire  Itea virginica</vt:lpstr>
      <vt:lpstr>Rose of Sharon  Hibiscus syriacus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Sandy Nelson</dc:creator>
  <cp:lastModifiedBy>Sandy Nelson</cp:lastModifiedBy>
  <cp:revision>2</cp:revision>
  <dcterms:created xsi:type="dcterms:W3CDTF">2025-04-29T20:35:35Z</dcterms:created>
  <dcterms:modified xsi:type="dcterms:W3CDTF">2025-05-01T19:28:39Z</dcterms:modified>
</cp:coreProperties>
</file>